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Agrandir Bold" charset="1" panose="00000800000000000000"/>
      <p:regular r:id="rId20"/>
    </p:embeddedFont>
    <p:embeddedFont>
      <p:font typeface="Muli" charset="1" panose="00000500000000000000"/>
      <p:regular r:id="rId21"/>
    </p:embeddedFont>
    <p:embeddedFont>
      <p:font typeface="Agrandir Medium" charset="1" panose="00000600000000000000"/>
      <p:regular r:id="rId22"/>
    </p:embeddedFont>
    <p:embeddedFont>
      <p:font typeface="Holiday" charset="1" panose="00000000000000000000"/>
      <p:regular r:id="rId23"/>
    </p:embeddedFont>
    <p:embeddedFont>
      <p:font typeface="Muli Bold" charset="1" panose="000008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grpSp>
        <p:nvGrpSpPr>
          <p:cNvPr name="Group 2" id="2"/>
          <p:cNvGrpSpPr/>
          <p:nvPr/>
        </p:nvGrpSpPr>
        <p:grpSpPr>
          <a:xfrm rot="0">
            <a:off x="1028700" y="3250992"/>
            <a:ext cx="16230600" cy="3831846"/>
            <a:chOff x="0" y="0"/>
            <a:chExt cx="21640800" cy="5109128"/>
          </a:xfrm>
        </p:grpSpPr>
        <p:sp>
          <p:nvSpPr>
            <p:cNvPr name="TextBox 3" id="3"/>
            <p:cNvSpPr txBox="true"/>
            <p:nvPr/>
          </p:nvSpPr>
          <p:spPr>
            <a:xfrm rot="0">
              <a:off x="0" y="-428625"/>
              <a:ext cx="21640800" cy="4390667"/>
            </a:xfrm>
            <a:prstGeom prst="rect">
              <a:avLst/>
            </a:prstGeom>
          </p:spPr>
          <p:txBody>
            <a:bodyPr anchor="t" rtlCol="false" tIns="0" lIns="0" bIns="0" rIns="0">
              <a:spAutoFit/>
            </a:bodyPr>
            <a:lstStyle/>
            <a:p>
              <a:pPr algn="l">
                <a:lnSpc>
                  <a:spcPts val="12610"/>
                </a:lnSpc>
              </a:pPr>
              <a:r>
                <a:rPr lang="en-US" sz="9007" spc="-270" b="true">
                  <a:solidFill>
                    <a:srgbClr val="FF5757"/>
                  </a:solidFill>
                  <a:latin typeface="Agrandir Bold"/>
                  <a:ea typeface="Agrandir Bold"/>
                  <a:cs typeface="Agrandir Bold"/>
                  <a:sym typeface="Agrandir Bold"/>
                </a:rPr>
                <a:t>Recovering from a disruptive experience</a:t>
              </a:r>
            </a:p>
          </p:txBody>
        </p:sp>
        <p:sp>
          <p:nvSpPr>
            <p:cNvPr name="TextBox 4" id="4"/>
            <p:cNvSpPr txBox="true"/>
            <p:nvPr/>
          </p:nvSpPr>
          <p:spPr>
            <a:xfrm rot="0">
              <a:off x="0" y="4164048"/>
              <a:ext cx="20607504" cy="945080"/>
            </a:xfrm>
            <a:prstGeom prst="rect">
              <a:avLst/>
            </a:prstGeom>
          </p:spPr>
          <p:txBody>
            <a:bodyPr anchor="t" rtlCol="false" tIns="0" lIns="0" bIns="0" rIns="0">
              <a:spAutoFit/>
            </a:bodyPr>
            <a:lstStyle/>
            <a:p>
              <a:pPr algn="l">
                <a:lnSpc>
                  <a:spcPts val="5949"/>
                </a:lnSpc>
              </a:pPr>
              <a:r>
                <a:rPr lang="en-US" sz="4249" spc="42">
                  <a:solidFill>
                    <a:srgbClr val="0C0C0C"/>
                  </a:solidFill>
                  <a:latin typeface="Muli"/>
                  <a:ea typeface="Muli"/>
                  <a:cs typeface="Muli"/>
                  <a:sym typeface="Muli"/>
                </a:rPr>
                <a:t>information leaflet</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grpSp>
        <p:nvGrpSpPr>
          <p:cNvPr name="Group 2" id="2"/>
          <p:cNvGrpSpPr/>
          <p:nvPr/>
        </p:nvGrpSpPr>
        <p:grpSpPr>
          <a:xfrm rot="0">
            <a:off x="1926354" y="2206633"/>
            <a:ext cx="14435292" cy="5081362"/>
            <a:chOff x="0" y="0"/>
            <a:chExt cx="19247056" cy="6775150"/>
          </a:xfrm>
        </p:grpSpPr>
        <p:sp>
          <p:nvSpPr>
            <p:cNvPr name="TextBox 3" id="3"/>
            <p:cNvSpPr txBox="true"/>
            <p:nvPr/>
          </p:nvSpPr>
          <p:spPr>
            <a:xfrm rot="0">
              <a:off x="0" y="-295275"/>
              <a:ext cx="17750006" cy="2327275"/>
            </a:xfrm>
            <a:prstGeom prst="rect">
              <a:avLst/>
            </a:prstGeom>
          </p:spPr>
          <p:txBody>
            <a:bodyPr anchor="t" rtlCol="false" tIns="0" lIns="0" bIns="0" rIns="0">
              <a:spAutoFit/>
            </a:bodyPr>
            <a:lstStyle/>
            <a:p>
              <a:pPr algn="l">
                <a:lnSpc>
                  <a:spcPts val="12000"/>
                </a:lnSpc>
              </a:pPr>
              <a:r>
                <a:rPr lang="en-US" b="true" sz="10000" spc="-100">
                  <a:solidFill>
                    <a:srgbClr val="FF5757"/>
                  </a:solidFill>
                  <a:latin typeface="Agrandir Medium"/>
                  <a:ea typeface="Agrandir Medium"/>
                  <a:cs typeface="Agrandir Medium"/>
                  <a:sym typeface="Agrandir Medium"/>
                </a:rPr>
                <a:t>Empowerment</a:t>
              </a:r>
            </a:p>
          </p:txBody>
        </p:sp>
        <p:sp>
          <p:nvSpPr>
            <p:cNvPr name="TextBox 4" id="4"/>
            <p:cNvSpPr txBox="true"/>
            <p:nvPr/>
          </p:nvSpPr>
          <p:spPr>
            <a:xfrm rot="0">
              <a:off x="0" y="2573844"/>
              <a:ext cx="19247056" cy="4201305"/>
            </a:xfrm>
            <a:prstGeom prst="rect">
              <a:avLst/>
            </a:prstGeom>
          </p:spPr>
          <p:txBody>
            <a:bodyPr anchor="t" rtlCol="false" tIns="0" lIns="0" bIns="0" rIns="0">
              <a:spAutoFit/>
            </a:bodyPr>
            <a:lstStyle/>
            <a:p>
              <a:pPr algn="l">
                <a:lnSpc>
                  <a:spcPts val="4200"/>
                </a:lnSpc>
              </a:pPr>
              <a:r>
                <a:rPr lang="en-US" sz="2800">
                  <a:solidFill>
                    <a:srgbClr val="0C0C0C"/>
                  </a:solidFill>
                  <a:latin typeface="Muli"/>
                  <a:ea typeface="Muli"/>
                  <a:cs typeface="Muli"/>
                  <a:sym typeface="Muli"/>
                </a:rPr>
                <a:t>Empowerment is the process in which you notice your strength increasing and you regain control over your own functioning. You begin to recognize your own vulnerabilities and build a new self-image. Who are you now?</a:t>
              </a:r>
            </a:p>
            <a:p>
              <a:pPr algn="l">
                <a:lnSpc>
                  <a:spcPts val="4200"/>
                </a:lnSpc>
              </a:pPr>
            </a:p>
            <a:p>
              <a:pPr algn="l">
                <a:lnSpc>
                  <a:spcPts val="4200"/>
                </a:lnSpc>
              </a:pPr>
              <a:r>
                <a:rPr lang="en-US" sz="2800">
                  <a:solidFill>
                    <a:srgbClr val="0C0C0C"/>
                  </a:solidFill>
                  <a:latin typeface="Muli"/>
                  <a:ea typeface="Muli"/>
                  <a:cs typeface="Muli"/>
                  <a:sym typeface="Muli"/>
                </a:rPr>
                <a:t>It is a journey you take in search of a different, new way of life, taking into account your limitations and possibilities, so that you begin to view your life as meaningful again.</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8A1CC"/>
        </a:solidFill>
      </p:bgPr>
    </p:bg>
    <p:spTree>
      <p:nvGrpSpPr>
        <p:cNvPr id="1" name=""/>
        <p:cNvGrpSpPr/>
        <p:nvPr/>
      </p:nvGrpSpPr>
      <p:grpSpPr>
        <a:xfrm>
          <a:off x="0" y="0"/>
          <a:ext cx="0" cy="0"/>
          <a:chOff x="0" y="0"/>
          <a:chExt cx="0" cy="0"/>
        </a:xfrm>
      </p:grpSpPr>
      <p:sp>
        <p:nvSpPr>
          <p:cNvPr name="Freeform 2" id="2"/>
          <p:cNvSpPr/>
          <p:nvPr/>
        </p:nvSpPr>
        <p:spPr>
          <a:xfrm flipH="false" flipV="false" rot="0">
            <a:off x="2612420" y="1353149"/>
            <a:ext cx="5434205" cy="7439476"/>
          </a:xfrm>
          <a:custGeom>
            <a:avLst/>
            <a:gdLst/>
            <a:ahLst/>
            <a:cxnLst/>
            <a:rect r="r" b="b" t="t" l="l"/>
            <a:pathLst>
              <a:path h="7439476" w="5434205">
                <a:moveTo>
                  <a:pt x="0" y="0"/>
                </a:moveTo>
                <a:lnTo>
                  <a:pt x="5434205" y="0"/>
                </a:lnTo>
                <a:lnTo>
                  <a:pt x="5434205" y="7439475"/>
                </a:lnTo>
                <a:lnTo>
                  <a:pt x="0" y="7439475"/>
                </a:lnTo>
                <a:lnTo>
                  <a:pt x="0" y="0"/>
                </a:lnTo>
                <a:close/>
              </a:path>
            </a:pathLst>
          </a:custGeom>
          <a:blipFill>
            <a:blip r:embed="rId2"/>
            <a:stretch>
              <a:fillRect l="0" t="0" r="0" b="-3331"/>
            </a:stretch>
          </a:blipFill>
          <a:ln w="38100" cap="sq">
            <a:solidFill>
              <a:srgbClr val="000000"/>
            </a:solidFill>
            <a:prstDash val="solid"/>
            <a:miter/>
          </a:ln>
        </p:spPr>
      </p:sp>
      <p:sp>
        <p:nvSpPr>
          <p:cNvPr name="TextBox 3" id="3"/>
          <p:cNvSpPr txBox="true"/>
          <p:nvPr/>
        </p:nvSpPr>
        <p:spPr>
          <a:xfrm rot="0">
            <a:off x="10286200" y="4373826"/>
            <a:ext cx="6226247" cy="1569774"/>
          </a:xfrm>
          <a:prstGeom prst="rect">
            <a:avLst/>
          </a:prstGeom>
        </p:spPr>
        <p:txBody>
          <a:bodyPr anchor="t" rtlCol="false" tIns="0" lIns="0" bIns="0" rIns="0">
            <a:spAutoFit/>
          </a:bodyPr>
          <a:lstStyle/>
          <a:p>
            <a:pPr algn="ctr">
              <a:lnSpc>
                <a:spcPts val="4200"/>
              </a:lnSpc>
            </a:pPr>
            <a:r>
              <a:rPr lang="en-US" sz="2800" b="true">
                <a:solidFill>
                  <a:srgbClr val="FF5757"/>
                </a:solidFill>
                <a:latin typeface="Muli Bold"/>
                <a:ea typeface="Muli Bold"/>
                <a:cs typeface="Muli Bold"/>
                <a:sym typeface="Muli Bold"/>
              </a:rPr>
              <a:t>Question 1:</a:t>
            </a:r>
          </a:p>
          <a:p>
            <a:pPr algn="ctr">
              <a:lnSpc>
                <a:spcPts val="4200"/>
              </a:lnSpc>
            </a:pPr>
            <a:r>
              <a:rPr lang="en-US" sz="2800">
                <a:solidFill>
                  <a:srgbClr val="0C0C0C"/>
                </a:solidFill>
                <a:latin typeface="Muli"/>
                <a:ea typeface="Muli"/>
                <a:cs typeface="Muli"/>
                <a:sym typeface="Muli"/>
              </a:rPr>
              <a:t>Which factors had an inhibiting influence on your recovery process?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8A1CC"/>
        </a:solidFill>
      </p:bgPr>
    </p:bg>
    <p:spTree>
      <p:nvGrpSpPr>
        <p:cNvPr id="1" name=""/>
        <p:cNvGrpSpPr/>
        <p:nvPr/>
      </p:nvGrpSpPr>
      <p:grpSpPr>
        <a:xfrm>
          <a:off x="0" y="0"/>
          <a:ext cx="0" cy="0"/>
          <a:chOff x="0" y="0"/>
          <a:chExt cx="0" cy="0"/>
        </a:xfrm>
      </p:grpSpPr>
      <p:sp>
        <p:nvSpPr>
          <p:cNvPr name="Freeform 2" id="2"/>
          <p:cNvSpPr/>
          <p:nvPr/>
        </p:nvSpPr>
        <p:spPr>
          <a:xfrm flipH="false" flipV="false" rot="0">
            <a:off x="2912435" y="1299836"/>
            <a:ext cx="5434205" cy="7418821"/>
          </a:xfrm>
          <a:custGeom>
            <a:avLst/>
            <a:gdLst/>
            <a:ahLst/>
            <a:cxnLst/>
            <a:rect r="r" b="b" t="t" l="l"/>
            <a:pathLst>
              <a:path h="7418821" w="5434205">
                <a:moveTo>
                  <a:pt x="0" y="0"/>
                </a:moveTo>
                <a:lnTo>
                  <a:pt x="5434205" y="0"/>
                </a:lnTo>
                <a:lnTo>
                  <a:pt x="5434205" y="7418821"/>
                </a:lnTo>
                <a:lnTo>
                  <a:pt x="0" y="7418821"/>
                </a:lnTo>
                <a:lnTo>
                  <a:pt x="0" y="0"/>
                </a:lnTo>
                <a:close/>
              </a:path>
            </a:pathLst>
          </a:custGeom>
          <a:blipFill>
            <a:blip r:embed="rId2"/>
            <a:stretch>
              <a:fillRect l="0" t="0" r="0" b="-3619"/>
            </a:stretch>
          </a:blipFill>
          <a:ln w="38100" cap="sq">
            <a:solidFill>
              <a:srgbClr val="000000"/>
            </a:solidFill>
            <a:prstDash val="solid"/>
            <a:miter/>
          </a:ln>
        </p:spPr>
      </p:sp>
      <p:sp>
        <p:nvSpPr>
          <p:cNvPr name="TextBox 3" id="3"/>
          <p:cNvSpPr txBox="true"/>
          <p:nvPr/>
        </p:nvSpPr>
        <p:spPr>
          <a:xfrm rot="0">
            <a:off x="10844854" y="3787095"/>
            <a:ext cx="5231713" cy="2636611"/>
          </a:xfrm>
          <a:prstGeom prst="rect">
            <a:avLst/>
          </a:prstGeom>
        </p:spPr>
        <p:txBody>
          <a:bodyPr anchor="t" rtlCol="false" tIns="0" lIns="0" bIns="0" rIns="0">
            <a:spAutoFit/>
          </a:bodyPr>
          <a:lstStyle/>
          <a:p>
            <a:pPr algn="ctr">
              <a:lnSpc>
                <a:spcPts val="4200"/>
              </a:lnSpc>
            </a:pPr>
            <a:r>
              <a:rPr lang="en-US" sz="2800" b="true">
                <a:solidFill>
                  <a:srgbClr val="FF5757"/>
                </a:solidFill>
                <a:latin typeface="Muli Bold"/>
                <a:ea typeface="Muli Bold"/>
                <a:cs typeface="Muli Bold"/>
                <a:sym typeface="Muli Bold"/>
              </a:rPr>
              <a:t>Question 2:</a:t>
            </a:r>
          </a:p>
          <a:p>
            <a:pPr algn="ctr">
              <a:lnSpc>
                <a:spcPts val="4200"/>
              </a:lnSpc>
            </a:pPr>
            <a:r>
              <a:rPr lang="en-US" sz="2800">
                <a:solidFill>
                  <a:srgbClr val="0C0C0C"/>
                </a:solidFill>
                <a:latin typeface="Muli"/>
                <a:ea typeface="Muli"/>
                <a:cs typeface="Muli"/>
                <a:sym typeface="Muli"/>
              </a:rPr>
              <a:t>Which factors had a facilitating influence on your recovery process?</a:t>
            </a:r>
          </a:p>
          <a:p>
            <a:pPr algn="l">
              <a:lnSpc>
                <a:spcPts val="4200"/>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8A1CC"/>
        </a:solidFill>
      </p:bgPr>
    </p:bg>
    <p:spTree>
      <p:nvGrpSpPr>
        <p:cNvPr id="1" name=""/>
        <p:cNvGrpSpPr/>
        <p:nvPr/>
      </p:nvGrpSpPr>
      <p:grpSpPr>
        <a:xfrm>
          <a:off x="0" y="0"/>
          <a:ext cx="0" cy="0"/>
          <a:chOff x="0" y="0"/>
          <a:chExt cx="0" cy="0"/>
        </a:xfrm>
      </p:grpSpPr>
      <p:sp>
        <p:nvSpPr>
          <p:cNvPr name="Freeform 2" id="2"/>
          <p:cNvSpPr/>
          <p:nvPr/>
        </p:nvSpPr>
        <p:spPr>
          <a:xfrm flipH="false" flipV="false" rot="0">
            <a:off x="2266474" y="1288019"/>
            <a:ext cx="5783222" cy="7710963"/>
          </a:xfrm>
          <a:custGeom>
            <a:avLst/>
            <a:gdLst/>
            <a:ahLst/>
            <a:cxnLst/>
            <a:rect r="r" b="b" t="t" l="l"/>
            <a:pathLst>
              <a:path h="7710963" w="5783222">
                <a:moveTo>
                  <a:pt x="0" y="0"/>
                </a:moveTo>
                <a:lnTo>
                  <a:pt x="5783222" y="0"/>
                </a:lnTo>
                <a:lnTo>
                  <a:pt x="5783222" y="7710962"/>
                </a:lnTo>
                <a:lnTo>
                  <a:pt x="0" y="7710962"/>
                </a:lnTo>
                <a:lnTo>
                  <a:pt x="0" y="0"/>
                </a:lnTo>
                <a:close/>
              </a:path>
            </a:pathLst>
          </a:custGeom>
          <a:blipFill>
            <a:blip r:embed="rId2"/>
            <a:stretch>
              <a:fillRect l="0" t="0" r="0" b="0"/>
            </a:stretch>
          </a:blipFill>
          <a:ln w="38100" cap="sq">
            <a:solidFill>
              <a:srgbClr val="000000"/>
            </a:solidFill>
            <a:prstDash val="solid"/>
            <a:miter/>
          </a:ln>
        </p:spPr>
      </p:sp>
      <p:sp>
        <p:nvSpPr>
          <p:cNvPr name="TextBox 3" id="3"/>
          <p:cNvSpPr txBox="true"/>
          <p:nvPr/>
        </p:nvSpPr>
        <p:spPr>
          <a:xfrm rot="0">
            <a:off x="10844854" y="4320513"/>
            <a:ext cx="5231713" cy="1569774"/>
          </a:xfrm>
          <a:prstGeom prst="rect">
            <a:avLst/>
          </a:prstGeom>
        </p:spPr>
        <p:txBody>
          <a:bodyPr anchor="t" rtlCol="false" tIns="0" lIns="0" bIns="0" rIns="0">
            <a:spAutoFit/>
          </a:bodyPr>
          <a:lstStyle/>
          <a:p>
            <a:pPr algn="ctr">
              <a:lnSpc>
                <a:spcPts val="4200"/>
              </a:lnSpc>
            </a:pPr>
            <a:r>
              <a:rPr lang="en-US" sz="2800" b="true">
                <a:solidFill>
                  <a:srgbClr val="FF5757"/>
                </a:solidFill>
                <a:latin typeface="Muli Bold"/>
                <a:ea typeface="Muli Bold"/>
                <a:cs typeface="Muli Bold"/>
                <a:sym typeface="Muli Bold"/>
              </a:rPr>
              <a:t>Question 3:</a:t>
            </a:r>
          </a:p>
          <a:p>
            <a:pPr algn="ctr">
              <a:lnSpc>
                <a:spcPts val="4200"/>
              </a:lnSpc>
            </a:pPr>
            <a:r>
              <a:rPr lang="en-US" sz="2800">
                <a:solidFill>
                  <a:srgbClr val="0C0C0C"/>
                </a:solidFill>
                <a:latin typeface="Muli"/>
                <a:ea typeface="Muli"/>
                <a:cs typeface="Muli"/>
                <a:sym typeface="Muli"/>
              </a:rPr>
              <a:t>Do you already have insight into your triggers and pitfalls?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8A1CC"/>
        </a:solidFill>
      </p:bgPr>
    </p:bg>
    <p:spTree>
      <p:nvGrpSpPr>
        <p:cNvPr id="1" name=""/>
        <p:cNvGrpSpPr/>
        <p:nvPr/>
      </p:nvGrpSpPr>
      <p:grpSpPr>
        <a:xfrm>
          <a:off x="0" y="0"/>
          <a:ext cx="0" cy="0"/>
          <a:chOff x="0" y="0"/>
          <a:chExt cx="0" cy="0"/>
        </a:xfrm>
      </p:grpSpPr>
      <p:sp>
        <p:nvSpPr>
          <p:cNvPr name="Freeform 2" id="2"/>
          <p:cNvSpPr/>
          <p:nvPr/>
        </p:nvSpPr>
        <p:spPr>
          <a:xfrm flipH="false" flipV="false" rot="0">
            <a:off x="10408140" y="1580559"/>
            <a:ext cx="5700706" cy="7125883"/>
          </a:xfrm>
          <a:custGeom>
            <a:avLst/>
            <a:gdLst/>
            <a:ahLst/>
            <a:cxnLst/>
            <a:rect r="r" b="b" t="t" l="l"/>
            <a:pathLst>
              <a:path h="7125883" w="5700706">
                <a:moveTo>
                  <a:pt x="0" y="0"/>
                </a:moveTo>
                <a:lnTo>
                  <a:pt x="5700706" y="0"/>
                </a:lnTo>
                <a:lnTo>
                  <a:pt x="5700706" y="7125882"/>
                </a:lnTo>
                <a:lnTo>
                  <a:pt x="0" y="7125882"/>
                </a:lnTo>
                <a:lnTo>
                  <a:pt x="0" y="0"/>
                </a:lnTo>
                <a:close/>
              </a:path>
            </a:pathLst>
          </a:custGeom>
          <a:blipFill>
            <a:blip r:embed="rId2"/>
            <a:stretch>
              <a:fillRect l="0" t="0" r="0" b="0"/>
            </a:stretch>
          </a:blipFill>
          <a:ln w="38100" cap="sq">
            <a:solidFill>
              <a:srgbClr val="000000"/>
            </a:solidFill>
            <a:prstDash val="solid"/>
            <a:miter/>
          </a:ln>
        </p:spPr>
      </p:sp>
      <p:sp>
        <p:nvSpPr>
          <p:cNvPr name="TextBox 3" id="3"/>
          <p:cNvSpPr txBox="true"/>
          <p:nvPr/>
        </p:nvSpPr>
        <p:spPr>
          <a:xfrm rot="0">
            <a:off x="1028700" y="647736"/>
            <a:ext cx="8221392" cy="3549582"/>
          </a:xfrm>
          <a:prstGeom prst="rect">
            <a:avLst/>
          </a:prstGeom>
        </p:spPr>
        <p:txBody>
          <a:bodyPr anchor="t" rtlCol="false" tIns="0" lIns="0" bIns="0" rIns="0">
            <a:spAutoFit/>
          </a:bodyPr>
          <a:lstStyle/>
          <a:p>
            <a:pPr algn="l">
              <a:lnSpc>
                <a:spcPts val="12999"/>
              </a:lnSpc>
            </a:pPr>
            <a:r>
              <a:rPr lang="en-US" sz="9999" b="true">
                <a:solidFill>
                  <a:srgbClr val="FF5757"/>
                </a:solidFill>
                <a:latin typeface="Agrandir Medium"/>
                <a:ea typeface="Agrandir Medium"/>
                <a:cs typeface="Agrandir Medium"/>
                <a:sym typeface="Agrandir Medium"/>
              </a:rPr>
              <a:t>Together in recovery</a:t>
            </a:r>
          </a:p>
        </p:txBody>
      </p:sp>
      <p:sp>
        <p:nvSpPr>
          <p:cNvPr name="TextBox 4" id="4"/>
          <p:cNvSpPr txBox="true"/>
          <p:nvPr/>
        </p:nvSpPr>
        <p:spPr>
          <a:xfrm rot="0">
            <a:off x="1028700" y="5425817"/>
            <a:ext cx="8221392" cy="3636647"/>
          </a:xfrm>
          <a:prstGeom prst="rect">
            <a:avLst/>
          </a:prstGeom>
        </p:spPr>
        <p:txBody>
          <a:bodyPr anchor="t" rtlCol="false" tIns="0" lIns="0" bIns="0" rIns="0">
            <a:spAutoFit/>
          </a:bodyPr>
          <a:lstStyle/>
          <a:p>
            <a:pPr algn="l">
              <a:lnSpc>
                <a:spcPts val="4199"/>
              </a:lnSpc>
            </a:pPr>
            <a:r>
              <a:rPr lang="en-US" sz="2799">
                <a:solidFill>
                  <a:srgbClr val="0C0C0C"/>
                </a:solidFill>
                <a:latin typeface="Muli"/>
                <a:ea typeface="Muli"/>
                <a:cs typeface="Muli"/>
                <a:sym typeface="Muli"/>
              </a:rPr>
              <a:t>You are not alone. People all over the world are in recovery. We fall and get back up. Hang in there and keep your spirits up!</a:t>
            </a:r>
          </a:p>
          <a:p>
            <a:pPr algn="l">
              <a:lnSpc>
                <a:spcPts val="4199"/>
              </a:lnSpc>
            </a:pPr>
          </a:p>
          <a:p>
            <a:pPr algn="l">
              <a:lnSpc>
                <a:spcPts val="4199"/>
              </a:lnSpc>
            </a:pPr>
            <a:r>
              <a:rPr lang="en-US" sz="2799">
                <a:solidFill>
                  <a:srgbClr val="0C0C0C"/>
                </a:solidFill>
                <a:latin typeface="Muli"/>
                <a:ea typeface="Muli"/>
                <a:cs typeface="Muli"/>
                <a:sym typeface="Muli"/>
              </a:rPr>
              <a:t>God bless you,</a:t>
            </a:r>
          </a:p>
          <a:p>
            <a:pPr algn="l">
              <a:lnSpc>
                <a:spcPts val="4199"/>
              </a:lnSpc>
            </a:pPr>
            <a:r>
              <a:rPr lang="en-US" sz="2799">
                <a:solidFill>
                  <a:srgbClr val="0C0C0C"/>
                </a:solidFill>
                <a:latin typeface="Muli"/>
                <a:ea typeface="Muli"/>
                <a:cs typeface="Muli"/>
                <a:sym typeface="Muli"/>
              </a:rPr>
              <a:t>Natascha Deijmann</a:t>
            </a:r>
          </a:p>
          <a:p>
            <a:pPr algn="l">
              <a:lnSpc>
                <a:spcPts val="4199"/>
              </a:lnSpc>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sp>
        <p:nvSpPr>
          <p:cNvPr name="TextBox 2" id="2"/>
          <p:cNvSpPr txBox="true"/>
          <p:nvPr/>
        </p:nvSpPr>
        <p:spPr>
          <a:xfrm rot="0">
            <a:off x="2421167" y="2085975"/>
            <a:ext cx="13445666" cy="5829446"/>
          </a:xfrm>
          <a:prstGeom prst="rect">
            <a:avLst/>
          </a:prstGeom>
        </p:spPr>
        <p:txBody>
          <a:bodyPr anchor="t" rtlCol="false" tIns="0" lIns="0" bIns="0" rIns="0">
            <a:spAutoFit/>
          </a:bodyPr>
          <a:lstStyle/>
          <a:p>
            <a:pPr algn="ctr">
              <a:lnSpc>
                <a:spcPts val="11640"/>
              </a:lnSpc>
            </a:pPr>
            <a:r>
              <a:rPr lang="en-US" b="true" sz="9700" spc="-97">
                <a:solidFill>
                  <a:srgbClr val="FF5757"/>
                </a:solidFill>
                <a:latin typeface="Agrandir Medium"/>
                <a:ea typeface="Agrandir Medium"/>
                <a:cs typeface="Agrandir Medium"/>
                <a:sym typeface="Agrandir Medium"/>
              </a:rPr>
              <a:t>Hi!</a:t>
            </a:r>
          </a:p>
          <a:p>
            <a:pPr algn="ctr">
              <a:lnSpc>
                <a:spcPts val="8040"/>
              </a:lnSpc>
            </a:pPr>
          </a:p>
          <a:p>
            <a:pPr algn="ctr">
              <a:lnSpc>
                <a:spcPts val="8040"/>
              </a:lnSpc>
            </a:pPr>
            <a:r>
              <a:rPr lang="en-US" b="true" sz="6700" spc="-67">
                <a:solidFill>
                  <a:srgbClr val="0C0C0C"/>
                </a:solidFill>
                <a:latin typeface="Agrandir Medium"/>
                <a:ea typeface="Agrandir Medium"/>
                <a:cs typeface="Agrandir Medium"/>
                <a:sym typeface="Agrandir Medium"/>
              </a:rPr>
              <a:t>I'm glad you're interested in learning more about the recovery process.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8A1CC"/>
        </a:solidFill>
      </p:bgPr>
    </p:bg>
    <p:spTree>
      <p:nvGrpSpPr>
        <p:cNvPr id="1" name=""/>
        <p:cNvGrpSpPr/>
        <p:nvPr/>
      </p:nvGrpSpPr>
      <p:grpSpPr>
        <a:xfrm>
          <a:off x="0" y="0"/>
          <a:ext cx="0" cy="0"/>
          <a:chOff x="0" y="0"/>
          <a:chExt cx="0" cy="0"/>
        </a:xfrm>
      </p:grpSpPr>
      <p:sp>
        <p:nvSpPr>
          <p:cNvPr name="Freeform 2" id="2"/>
          <p:cNvSpPr/>
          <p:nvPr/>
        </p:nvSpPr>
        <p:spPr>
          <a:xfrm flipH="false" flipV="false" rot="0">
            <a:off x="9479874" y="1355534"/>
            <a:ext cx="6528615" cy="7710963"/>
          </a:xfrm>
          <a:custGeom>
            <a:avLst/>
            <a:gdLst/>
            <a:ahLst/>
            <a:cxnLst/>
            <a:rect r="r" b="b" t="t" l="l"/>
            <a:pathLst>
              <a:path h="7710963" w="6528615">
                <a:moveTo>
                  <a:pt x="0" y="0"/>
                </a:moveTo>
                <a:lnTo>
                  <a:pt x="6528615" y="0"/>
                </a:lnTo>
                <a:lnTo>
                  <a:pt x="6528615" y="7710963"/>
                </a:lnTo>
                <a:lnTo>
                  <a:pt x="0" y="7710963"/>
                </a:lnTo>
                <a:lnTo>
                  <a:pt x="0" y="0"/>
                </a:lnTo>
                <a:close/>
              </a:path>
            </a:pathLst>
          </a:custGeom>
          <a:blipFill>
            <a:blip r:embed="rId2"/>
            <a:stretch>
              <a:fillRect l="0" t="0" r="0" b="0"/>
            </a:stretch>
          </a:blipFill>
          <a:ln w="38100" cap="sq">
            <a:solidFill>
              <a:srgbClr val="000000"/>
            </a:solidFill>
            <a:prstDash val="solid"/>
            <a:miter/>
          </a:ln>
        </p:spPr>
      </p:sp>
      <p:sp>
        <p:nvSpPr>
          <p:cNvPr name="TextBox 3" id="3"/>
          <p:cNvSpPr txBox="true"/>
          <p:nvPr/>
        </p:nvSpPr>
        <p:spPr>
          <a:xfrm rot="0">
            <a:off x="1028700" y="1606591"/>
            <a:ext cx="7655042" cy="7104073"/>
          </a:xfrm>
          <a:prstGeom prst="rect">
            <a:avLst/>
          </a:prstGeom>
        </p:spPr>
        <p:txBody>
          <a:bodyPr anchor="t" rtlCol="false" tIns="0" lIns="0" bIns="0" rIns="0">
            <a:spAutoFit/>
          </a:bodyPr>
          <a:lstStyle/>
          <a:p>
            <a:pPr algn="l">
              <a:lnSpc>
                <a:spcPts val="3119"/>
              </a:lnSpc>
            </a:pPr>
          </a:p>
          <a:p>
            <a:pPr algn="l">
              <a:lnSpc>
                <a:spcPts val="3119"/>
              </a:lnSpc>
            </a:pPr>
            <a:r>
              <a:rPr lang="en-US" sz="2399" b="true">
                <a:solidFill>
                  <a:srgbClr val="FF5757"/>
                </a:solidFill>
                <a:latin typeface="Agrandir Bold"/>
                <a:ea typeface="Agrandir Bold"/>
                <a:cs typeface="Agrandir Bold"/>
                <a:sym typeface="Agrandir Bold"/>
              </a:rPr>
              <a:t>Natascha Deijmann is a trained Care &amp; Welfare Expert by Experience. She obtained her degree from the Hanze University of Applied Sciences in Groningen (the Netherlands) where she specialized in recovery from grief, loss, and bereavement.</a:t>
            </a:r>
          </a:p>
          <a:p>
            <a:pPr algn="l">
              <a:lnSpc>
                <a:spcPts val="3119"/>
              </a:lnSpc>
            </a:pPr>
          </a:p>
          <a:p>
            <a:pPr algn="l">
              <a:lnSpc>
                <a:spcPts val="3119"/>
              </a:lnSpc>
            </a:pPr>
            <a:r>
              <a:rPr lang="en-US" sz="2399" b="true">
                <a:solidFill>
                  <a:srgbClr val="FF5757"/>
                </a:solidFill>
                <a:latin typeface="Agrandir Bold"/>
                <a:ea typeface="Agrandir Bold"/>
                <a:cs typeface="Agrandir Bold"/>
                <a:sym typeface="Agrandir Bold"/>
              </a:rPr>
              <a:t>Additionally, she is a visual artist and author of free faith-based digital products that encourage readers to work on their own recovery from a Christian perspective.</a:t>
            </a:r>
          </a:p>
          <a:p>
            <a:pPr algn="l">
              <a:lnSpc>
                <a:spcPts val="3119"/>
              </a:lnSpc>
            </a:pPr>
          </a:p>
          <a:p>
            <a:pPr algn="l">
              <a:lnSpc>
                <a:spcPts val="3119"/>
              </a:lnSpc>
            </a:pPr>
          </a:p>
          <a:p>
            <a:pPr algn="l">
              <a:lnSpc>
                <a:spcPts val="3119"/>
              </a:lnSpc>
            </a:pPr>
            <a:r>
              <a:rPr lang="en-US" sz="2399" b="true">
                <a:solidFill>
                  <a:srgbClr val="FF5757"/>
                </a:solidFill>
                <a:latin typeface="Agrandir Bold"/>
                <a:ea typeface="Agrandir Bold"/>
                <a:cs typeface="Agrandir Bold"/>
                <a:sym typeface="Agrandir Bold"/>
              </a:rPr>
              <a:t>In 2026, she launched the website www.hislittleflock.com so that people can download her work for free.</a:t>
            </a:r>
          </a:p>
          <a:p>
            <a:pPr algn="l">
              <a:lnSpc>
                <a:spcPts val="3119"/>
              </a:lnSpc>
            </a:pPr>
          </a:p>
          <a:p>
            <a:pPr algn="l">
              <a:lnSpc>
                <a:spcPts val="3119"/>
              </a:lnSpc>
            </a:pPr>
          </a:p>
        </p:txBody>
      </p:sp>
      <p:sp>
        <p:nvSpPr>
          <p:cNvPr name="TextBox 4" id="4"/>
          <p:cNvSpPr txBox="true"/>
          <p:nvPr/>
        </p:nvSpPr>
        <p:spPr>
          <a:xfrm rot="-503870">
            <a:off x="9529965" y="4411415"/>
            <a:ext cx="7109384" cy="1379366"/>
          </a:xfrm>
          <a:prstGeom prst="rect">
            <a:avLst/>
          </a:prstGeom>
        </p:spPr>
        <p:txBody>
          <a:bodyPr anchor="t" rtlCol="false" tIns="0" lIns="0" bIns="0" rIns="0">
            <a:spAutoFit/>
          </a:bodyPr>
          <a:lstStyle/>
          <a:p>
            <a:pPr algn="l">
              <a:lnSpc>
                <a:spcPts val="11127"/>
              </a:lnSpc>
            </a:pPr>
            <a:r>
              <a:rPr lang="en-US" sz="8559">
                <a:solidFill>
                  <a:srgbClr val="000000"/>
                </a:solidFill>
                <a:latin typeface="Holiday"/>
                <a:ea typeface="Holiday"/>
                <a:cs typeface="Holiday"/>
                <a:sym typeface="Holiday"/>
              </a:rPr>
              <a:t>N</a:t>
            </a:r>
            <a:r>
              <a:rPr lang="en-US" sz="8559">
                <a:solidFill>
                  <a:srgbClr val="000000"/>
                </a:solidFill>
                <a:latin typeface="Holiday"/>
                <a:ea typeface="Holiday"/>
                <a:cs typeface="Holiday"/>
                <a:sym typeface="Holiday"/>
              </a:rPr>
              <a:t>ice to meet you!</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sp>
        <p:nvSpPr>
          <p:cNvPr name="TextBox 2" id="2"/>
          <p:cNvSpPr txBox="true"/>
          <p:nvPr/>
        </p:nvSpPr>
        <p:spPr>
          <a:xfrm rot="0">
            <a:off x="1014412" y="4100522"/>
            <a:ext cx="16259175" cy="1800207"/>
          </a:xfrm>
          <a:prstGeom prst="rect">
            <a:avLst/>
          </a:prstGeom>
        </p:spPr>
        <p:txBody>
          <a:bodyPr anchor="t" rtlCol="false" tIns="0" lIns="0" bIns="0" rIns="0">
            <a:spAutoFit/>
          </a:bodyPr>
          <a:lstStyle/>
          <a:p>
            <a:pPr algn="ctr">
              <a:lnSpc>
                <a:spcPts val="11999"/>
              </a:lnSpc>
            </a:pPr>
            <a:r>
              <a:rPr lang="en-US" b="true" sz="9999" spc="-99">
                <a:solidFill>
                  <a:srgbClr val="FF5757"/>
                </a:solidFill>
                <a:latin typeface="Agrandir Medium"/>
                <a:ea typeface="Agrandir Medium"/>
                <a:cs typeface="Agrandir Medium"/>
                <a:sym typeface="Agrandir Medium"/>
              </a:rPr>
              <a:t>The recovery process</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grpSp>
        <p:nvGrpSpPr>
          <p:cNvPr name="Group 2" id="2"/>
          <p:cNvGrpSpPr/>
          <p:nvPr/>
        </p:nvGrpSpPr>
        <p:grpSpPr>
          <a:xfrm rot="0">
            <a:off x="1773342" y="1349383"/>
            <a:ext cx="14741315" cy="7748454"/>
            <a:chOff x="0" y="0"/>
            <a:chExt cx="19655087" cy="10331272"/>
          </a:xfrm>
        </p:grpSpPr>
        <p:sp>
          <p:nvSpPr>
            <p:cNvPr name="TextBox 3" id="3"/>
            <p:cNvSpPr txBox="true"/>
            <p:nvPr/>
          </p:nvSpPr>
          <p:spPr>
            <a:xfrm rot="0">
              <a:off x="0" y="-295275"/>
              <a:ext cx="18126299" cy="2327275"/>
            </a:xfrm>
            <a:prstGeom prst="rect">
              <a:avLst/>
            </a:prstGeom>
          </p:spPr>
          <p:txBody>
            <a:bodyPr anchor="t" rtlCol="false" tIns="0" lIns="0" bIns="0" rIns="0">
              <a:spAutoFit/>
            </a:bodyPr>
            <a:lstStyle/>
            <a:p>
              <a:pPr algn="l">
                <a:lnSpc>
                  <a:spcPts val="12000"/>
                </a:lnSpc>
              </a:pPr>
              <a:r>
                <a:rPr lang="en-US" b="true" sz="10000" spc="-100">
                  <a:solidFill>
                    <a:srgbClr val="FF5757"/>
                  </a:solidFill>
                  <a:latin typeface="Agrandir Medium"/>
                  <a:ea typeface="Agrandir Medium"/>
                  <a:cs typeface="Agrandir Medium"/>
                  <a:sym typeface="Agrandir Medium"/>
                </a:rPr>
                <a:t>Phases of recovery</a:t>
              </a:r>
            </a:p>
          </p:txBody>
        </p:sp>
        <p:sp>
          <p:nvSpPr>
            <p:cNvPr name="TextBox 4" id="4"/>
            <p:cNvSpPr txBox="true"/>
            <p:nvPr/>
          </p:nvSpPr>
          <p:spPr>
            <a:xfrm rot="0">
              <a:off x="0" y="2573845"/>
              <a:ext cx="19655087" cy="7757427"/>
            </a:xfrm>
            <a:prstGeom prst="rect">
              <a:avLst/>
            </a:prstGeom>
          </p:spPr>
          <p:txBody>
            <a:bodyPr anchor="t" rtlCol="false" tIns="0" lIns="0" bIns="0" rIns="0">
              <a:spAutoFit/>
            </a:bodyPr>
            <a:lstStyle/>
            <a:p>
              <a:pPr algn="l">
                <a:lnSpc>
                  <a:spcPts val="4200"/>
                </a:lnSpc>
              </a:pPr>
              <a:r>
                <a:rPr lang="en-US" sz="2800">
                  <a:solidFill>
                    <a:srgbClr val="0C0C0C"/>
                  </a:solidFill>
                  <a:latin typeface="Muli"/>
                  <a:ea typeface="Muli"/>
                  <a:cs typeface="Muli"/>
                  <a:sym typeface="Muli"/>
                </a:rPr>
                <a:t>Gagne (2004) described the recovery process in 4 phases:</a:t>
              </a:r>
            </a:p>
            <a:p>
              <a:pPr algn="l">
                <a:lnSpc>
                  <a:spcPts val="4200"/>
                </a:lnSpc>
              </a:pPr>
            </a:p>
            <a:p>
              <a:pPr algn="l">
                <a:lnSpc>
                  <a:spcPts val="4200"/>
                </a:lnSpc>
              </a:pPr>
              <a:r>
                <a:rPr lang="en-US" sz="2800">
                  <a:solidFill>
                    <a:srgbClr val="0C0C0C"/>
                  </a:solidFill>
                  <a:latin typeface="Muli"/>
                  <a:ea typeface="Muli"/>
                  <a:cs typeface="Muli"/>
                  <a:sym typeface="Muli"/>
                </a:rPr>
                <a:t>Phase 1: becoming overwhelmed</a:t>
              </a:r>
            </a:p>
            <a:p>
              <a:pPr algn="l">
                <a:lnSpc>
                  <a:spcPts val="4200"/>
                </a:lnSpc>
              </a:pPr>
              <a:r>
                <a:rPr lang="en-US" sz="2800">
                  <a:solidFill>
                    <a:srgbClr val="0C0C0C"/>
                  </a:solidFill>
                  <a:latin typeface="Muli"/>
                  <a:ea typeface="Muli"/>
                  <a:cs typeface="Muli"/>
                  <a:sym typeface="Muli"/>
                </a:rPr>
                <a:t>Phase 2: struggling with it</a:t>
              </a:r>
            </a:p>
            <a:p>
              <a:pPr algn="l">
                <a:lnSpc>
                  <a:spcPts val="4200"/>
                </a:lnSpc>
              </a:pPr>
              <a:r>
                <a:rPr lang="en-US" sz="2800">
                  <a:solidFill>
                    <a:srgbClr val="0C0C0C"/>
                  </a:solidFill>
                  <a:latin typeface="Muli"/>
                  <a:ea typeface="Muli"/>
                  <a:cs typeface="Muli"/>
                  <a:sym typeface="Muli"/>
                </a:rPr>
                <a:t>Phase 3: living with it</a:t>
              </a:r>
            </a:p>
            <a:p>
              <a:pPr algn="l">
                <a:lnSpc>
                  <a:spcPts val="4200"/>
                </a:lnSpc>
              </a:pPr>
              <a:r>
                <a:rPr lang="en-US" sz="2800">
                  <a:solidFill>
                    <a:srgbClr val="0C0C0C"/>
                  </a:solidFill>
                  <a:latin typeface="Muli"/>
                  <a:ea typeface="Muli"/>
                  <a:cs typeface="Muli"/>
                  <a:sym typeface="Muli"/>
                </a:rPr>
                <a:t>Phase 4: present in the background</a:t>
              </a:r>
            </a:p>
            <a:p>
              <a:pPr algn="l">
                <a:lnSpc>
                  <a:spcPts val="4200"/>
                </a:lnSpc>
              </a:pPr>
            </a:p>
            <a:p>
              <a:pPr algn="l">
                <a:lnSpc>
                  <a:spcPts val="4200"/>
                </a:lnSpc>
              </a:pPr>
              <a:r>
                <a:rPr lang="en-US" sz="2800">
                  <a:solidFill>
                    <a:srgbClr val="0C0C0C"/>
                  </a:solidFill>
                  <a:latin typeface="Muli"/>
                  <a:ea typeface="Muli"/>
                  <a:cs typeface="Muli"/>
                  <a:sym typeface="Muli"/>
                </a:rPr>
                <a:t>Over the past few years, I have experienced that the recovery process is a fluid process in which you can go through the different phases time and again, while slowly working towards your own way of life in which you learn to live with the consequences of the disruptive experience(s) you have gone through.</a:t>
              </a:r>
            </a:p>
          </p:txBody>
        </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grpSp>
        <p:nvGrpSpPr>
          <p:cNvPr name="Group 2" id="2"/>
          <p:cNvGrpSpPr/>
          <p:nvPr/>
        </p:nvGrpSpPr>
        <p:grpSpPr>
          <a:xfrm rot="0">
            <a:off x="1973434" y="1028700"/>
            <a:ext cx="14341131" cy="8719949"/>
            <a:chOff x="0" y="0"/>
            <a:chExt cx="19121509" cy="11626599"/>
          </a:xfrm>
        </p:grpSpPr>
        <p:sp>
          <p:nvSpPr>
            <p:cNvPr name="TextBox 3" id="3"/>
            <p:cNvSpPr txBox="true"/>
            <p:nvPr/>
          </p:nvSpPr>
          <p:spPr>
            <a:xfrm rot="0">
              <a:off x="0" y="-285750"/>
              <a:ext cx="17634223" cy="4324302"/>
            </a:xfrm>
            <a:prstGeom prst="rect">
              <a:avLst/>
            </a:prstGeom>
          </p:spPr>
          <p:txBody>
            <a:bodyPr anchor="t" rtlCol="false" tIns="0" lIns="0" bIns="0" rIns="0">
              <a:spAutoFit/>
            </a:bodyPr>
            <a:lstStyle/>
            <a:p>
              <a:pPr algn="l">
                <a:lnSpc>
                  <a:spcPts val="11999"/>
                </a:lnSpc>
              </a:pPr>
              <a:r>
                <a:rPr lang="en-US" b="true" sz="9999" spc="-99">
                  <a:solidFill>
                    <a:srgbClr val="FF5757"/>
                  </a:solidFill>
                  <a:latin typeface="Agrandir Medium"/>
                  <a:ea typeface="Agrandir Medium"/>
                  <a:cs typeface="Agrandir Medium"/>
                  <a:sym typeface="Agrandir Medium"/>
                </a:rPr>
                <a:t>Components of the recovery process</a:t>
              </a:r>
            </a:p>
          </p:txBody>
        </p:sp>
        <p:sp>
          <p:nvSpPr>
            <p:cNvPr name="TextBox 4" id="4"/>
            <p:cNvSpPr txBox="true"/>
            <p:nvPr/>
          </p:nvSpPr>
          <p:spPr>
            <a:xfrm rot="0">
              <a:off x="0" y="4580396"/>
              <a:ext cx="19121509" cy="7046202"/>
            </a:xfrm>
            <a:prstGeom prst="rect">
              <a:avLst/>
            </a:prstGeom>
          </p:spPr>
          <p:txBody>
            <a:bodyPr anchor="t" rtlCol="false" tIns="0" lIns="0" bIns="0" rIns="0">
              <a:spAutoFit/>
            </a:bodyPr>
            <a:lstStyle/>
            <a:p>
              <a:pPr algn="l">
                <a:lnSpc>
                  <a:spcPts val="4200"/>
                </a:lnSpc>
              </a:pPr>
            </a:p>
            <a:p>
              <a:pPr algn="l">
                <a:lnSpc>
                  <a:spcPts val="4200"/>
                </a:lnSpc>
              </a:pPr>
              <a:r>
                <a:rPr lang="en-US" sz="2800" b="true">
                  <a:solidFill>
                    <a:srgbClr val="0C0C0C"/>
                  </a:solidFill>
                  <a:latin typeface="Muli Bold"/>
                  <a:ea typeface="Muli Bold"/>
                  <a:cs typeface="Muli Bold"/>
                  <a:sym typeface="Muli Bold"/>
                </a:rPr>
                <a:t>Recovering in terms of health:</a:t>
              </a:r>
            </a:p>
            <a:p>
              <a:pPr algn="l" marL="604521" indent="-302261" lvl="1">
                <a:lnSpc>
                  <a:spcPts val="4200"/>
                </a:lnSpc>
                <a:buFont typeface="Arial"/>
                <a:buChar char="•"/>
              </a:pPr>
              <a:r>
                <a:rPr lang="en-US" sz="2800">
                  <a:solidFill>
                    <a:srgbClr val="0C0C0C"/>
                  </a:solidFill>
                  <a:latin typeface="Muli"/>
                  <a:ea typeface="Muli"/>
                  <a:cs typeface="Muli"/>
                  <a:sym typeface="Muli"/>
                </a:rPr>
                <a:t>taking control and finding your own strength</a:t>
              </a:r>
            </a:p>
            <a:p>
              <a:pPr algn="l">
                <a:lnSpc>
                  <a:spcPts val="4200"/>
                </a:lnSpc>
              </a:pPr>
              <a:r>
                <a:rPr lang="en-US" sz="2800" b="true">
                  <a:solidFill>
                    <a:srgbClr val="0C0C0C"/>
                  </a:solidFill>
                  <a:latin typeface="Muli Bold"/>
                  <a:ea typeface="Muli Bold"/>
                  <a:cs typeface="Muli Bold"/>
                  <a:sym typeface="Muli Bold"/>
                </a:rPr>
                <a:t>Recovering your daily functioning:</a:t>
              </a:r>
            </a:p>
            <a:p>
              <a:pPr algn="l" marL="604521" indent="-302261" lvl="1">
                <a:lnSpc>
                  <a:spcPts val="4200"/>
                </a:lnSpc>
                <a:buFont typeface="Arial"/>
                <a:buChar char="•"/>
              </a:pPr>
              <a:r>
                <a:rPr lang="en-US" sz="2800">
                  <a:solidFill>
                    <a:srgbClr val="0C0C0C"/>
                  </a:solidFill>
                  <a:latin typeface="Muli"/>
                  <a:ea typeface="Muli"/>
                  <a:cs typeface="Muli"/>
                  <a:sym typeface="Muli"/>
                </a:rPr>
                <a:t>find your own balance and do what is good for you</a:t>
              </a:r>
            </a:p>
            <a:p>
              <a:pPr algn="l">
                <a:lnSpc>
                  <a:spcPts val="4200"/>
                </a:lnSpc>
              </a:pPr>
              <a:r>
                <a:rPr lang="en-US" sz="2800" b="true">
                  <a:solidFill>
                    <a:srgbClr val="0C0C0C"/>
                  </a:solidFill>
                  <a:latin typeface="Muli Bold"/>
                  <a:ea typeface="Muli Bold"/>
                  <a:cs typeface="Muli Bold"/>
                  <a:sym typeface="Muli Bold"/>
                </a:rPr>
                <a:t>Recovering your societal roles:</a:t>
              </a:r>
            </a:p>
            <a:p>
              <a:pPr algn="l" marL="604521" indent="-302261" lvl="1">
                <a:lnSpc>
                  <a:spcPts val="4200"/>
                </a:lnSpc>
                <a:buFont typeface="Arial"/>
                <a:buChar char="•"/>
              </a:pPr>
              <a:r>
                <a:rPr lang="en-US" sz="2800">
                  <a:solidFill>
                    <a:srgbClr val="0C0C0C"/>
                  </a:solidFill>
                  <a:latin typeface="Muli"/>
                  <a:ea typeface="Muli"/>
                  <a:cs typeface="Muli"/>
                  <a:sym typeface="Muli"/>
                </a:rPr>
                <a:t>gaining insight into your own strength, possibilities, and talents</a:t>
              </a:r>
            </a:p>
            <a:p>
              <a:pPr algn="l">
                <a:lnSpc>
                  <a:spcPts val="4200"/>
                </a:lnSpc>
              </a:pPr>
              <a:r>
                <a:rPr lang="en-US" sz="2800" b="true">
                  <a:solidFill>
                    <a:srgbClr val="0C0C0C"/>
                  </a:solidFill>
                  <a:latin typeface="Muli Bold"/>
                  <a:ea typeface="Muli Bold"/>
                  <a:cs typeface="Muli Bold"/>
                  <a:sym typeface="Muli Bold"/>
                </a:rPr>
                <a:t>Recovering your identity:</a:t>
              </a:r>
            </a:p>
            <a:p>
              <a:pPr algn="l" marL="604521" indent="-302261" lvl="1">
                <a:lnSpc>
                  <a:spcPts val="4200"/>
                </a:lnSpc>
                <a:buFont typeface="Arial"/>
                <a:buChar char="•"/>
              </a:pPr>
              <a:r>
                <a:rPr lang="en-US" sz="2800">
                  <a:solidFill>
                    <a:srgbClr val="0C0C0C"/>
                  </a:solidFill>
                  <a:latin typeface="Muli"/>
                  <a:ea typeface="Muli"/>
                  <a:cs typeface="Muli"/>
                  <a:sym typeface="Muli"/>
                </a:rPr>
                <a:t>searching for who you are now, what makes you happy, and what you want to change in the present and the future</a:t>
              </a: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grpSp>
        <p:nvGrpSpPr>
          <p:cNvPr name="Group 2" id="2"/>
          <p:cNvGrpSpPr/>
          <p:nvPr/>
        </p:nvGrpSpPr>
        <p:grpSpPr>
          <a:xfrm rot="0">
            <a:off x="1926354" y="2073283"/>
            <a:ext cx="14435292" cy="5386108"/>
            <a:chOff x="0" y="0"/>
            <a:chExt cx="19247056" cy="7181477"/>
          </a:xfrm>
        </p:grpSpPr>
        <p:sp>
          <p:nvSpPr>
            <p:cNvPr name="TextBox 3" id="3"/>
            <p:cNvSpPr txBox="true"/>
            <p:nvPr/>
          </p:nvSpPr>
          <p:spPr>
            <a:xfrm rot="0">
              <a:off x="0" y="-219075"/>
              <a:ext cx="17750006" cy="3368627"/>
            </a:xfrm>
            <a:prstGeom prst="rect">
              <a:avLst/>
            </a:prstGeom>
          </p:spPr>
          <p:txBody>
            <a:bodyPr anchor="t" rtlCol="false" tIns="0" lIns="0" bIns="0" rIns="0">
              <a:spAutoFit/>
            </a:bodyPr>
            <a:lstStyle/>
            <a:p>
              <a:pPr algn="l">
                <a:lnSpc>
                  <a:spcPts val="9360"/>
                </a:lnSpc>
              </a:pPr>
              <a:r>
                <a:rPr lang="en-US" b="true" sz="7800" spc="-78">
                  <a:solidFill>
                    <a:srgbClr val="FF5757"/>
                  </a:solidFill>
                  <a:latin typeface="Agrandir Medium"/>
                  <a:ea typeface="Agrandir Medium"/>
                  <a:cs typeface="Agrandir Medium"/>
                  <a:sym typeface="Agrandir Medium"/>
                </a:rPr>
                <a:t>What can promote recovery?</a:t>
              </a:r>
            </a:p>
          </p:txBody>
        </p:sp>
        <p:sp>
          <p:nvSpPr>
            <p:cNvPr name="TextBox 4" id="4"/>
            <p:cNvSpPr txBox="true"/>
            <p:nvPr/>
          </p:nvSpPr>
          <p:spPr>
            <a:xfrm rot="0">
              <a:off x="0" y="3691396"/>
              <a:ext cx="19247056" cy="3490081"/>
            </a:xfrm>
            <a:prstGeom prst="rect">
              <a:avLst/>
            </a:prstGeom>
          </p:spPr>
          <p:txBody>
            <a:bodyPr anchor="t" rtlCol="false" tIns="0" lIns="0" bIns="0" rIns="0">
              <a:spAutoFit/>
            </a:bodyPr>
            <a:lstStyle/>
            <a:p>
              <a:pPr algn="l">
                <a:lnSpc>
                  <a:spcPts val="4200"/>
                </a:lnSpc>
              </a:pPr>
              <a:r>
                <a:rPr lang="en-US" sz="2800">
                  <a:solidFill>
                    <a:srgbClr val="0C0C0C"/>
                  </a:solidFill>
                  <a:latin typeface="Muli"/>
                  <a:ea typeface="Muli"/>
                  <a:cs typeface="Muli"/>
                  <a:sym typeface="Muli"/>
                </a:rPr>
                <a:t>Therapy/treatment/ the presence and support of a committed and competent person who understands what the person in question is going through/ hope/ acceptance/ insight into triggers and pitfalls/ healthy and usable coping skills/ self-care skills/ significant others/ the courage to take risks/ satisfying work and satisfying relationships/ financial security/ intimacy/ spirituality/ sense of purpose</a:t>
              </a:r>
            </a:p>
          </p:txBody>
        </p:sp>
      </p:grpSp>
      <p:sp>
        <p:nvSpPr>
          <p:cNvPr name="TextBox 5" id="5"/>
          <p:cNvSpPr txBox="true"/>
          <p:nvPr/>
        </p:nvSpPr>
        <p:spPr>
          <a:xfrm rot="0">
            <a:off x="1926354" y="8767581"/>
            <a:ext cx="1283494" cy="349249"/>
          </a:xfrm>
          <a:prstGeom prst="rect">
            <a:avLst/>
          </a:prstGeom>
        </p:spPr>
        <p:txBody>
          <a:bodyPr anchor="t" rtlCol="false" tIns="0" lIns="0" bIns="0" rIns="0">
            <a:spAutoFit/>
          </a:bodyPr>
          <a:lstStyle/>
          <a:p>
            <a:pPr algn="ctr">
              <a:lnSpc>
                <a:spcPts val="2800"/>
              </a:lnSpc>
            </a:pPr>
            <a:r>
              <a:rPr lang="en-US" sz="2000">
                <a:solidFill>
                  <a:srgbClr val="000000"/>
                </a:solidFill>
                <a:latin typeface="Muli"/>
                <a:ea typeface="Muli"/>
                <a:cs typeface="Muli"/>
                <a:sym typeface="Muli"/>
              </a:rPr>
              <a:t>Kruit, 2021</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E8A1CC"/>
        </a:solidFill>
      </p:bgPr>
    </p:bg>
    <p:spTree>
      <p:nvGrpSpPr>
        <p:cNvPr id="1" name=""/>
        <p:cNvGrpSpPr/>
        <p:nvPr/>
      </p:nvGrpSpPr>
      <p:grpSpPr>
        <a:xfrm>
          <a:off x="0" y="0"/>
          <a:ext cx="0" cy="0"/>
          <a:chOff x="0" y="0"/>
          <a:chExt cx="0" cy="0"/>
        </a:xfrm>
      </p:grpSpPr>
      <p:grpSp>
        <p:nvGrpSpPr>
          <p:cNvPr name="Group 2" id="2"/>
          <p:cNvGrpSpPr/>
          <p:nvPr/>
        </p:nvGrpSpPr>
        <p:grpSpPr>
          <a:xfrm rot="0">
            <a:off x="1926354" y="2359033"/>
            <a:ext cx="14435292" cy="4558422"/>
            <a:chOff x="0" y="0"/>
            <a:chExt cx="19247056" cy="6077896"/>
          </a:xfrm>
        </p:grpSpPr>
        <p:sp>
          <p:nvSpPr>
            <p:cNvPr name="TextBox 3" id="3"/>
            <p:cNvSpPr txBox="true"/>
            <p:nvPr/>
          </p:nvSpPr>
          <p:spPr>
            <a:xfrm rot="0">
              <a:off x="0" y="-219075"/>
              <a:ext cx="17750006" cy="1793851"/>
            </a:xfrm>
            <a:prstGeom prst="rect">
              <a:avLst/>
            </a:prstGeom>
          </p:spPr>
          <p:txBody>
            <a:bodyPr anchor="t" rtlCol="false" tIns="0" lIns="0" bIns="0" rIns="0">
              <a:spAutoFit/>
            </a:bodyPr>
            <a:lstStyle/>
            <a:p>
              <a:pPr algn="l">
                <a:lnSpc>
                  <a:spcPts val="9360"/>
                </a:lnSpc>
              </a:pPr>
              <a:r>
                <a:rPr lang="en-US" b="true" sz="7800" spc="-78">
                  <a:solidFill>
                    <a:srgbClr val="FF5757"/>
                  </a:solidFill>
                  <a:latin typeface="Agrandir Medium"/>
                  <a:ea typeface="Agrandir Medium"/>
                  <a:cs typeface="Agrandir Medium"/>
                  <a:sym typeface="Agrandir Medium"/>
                </a:rPr>
                <a:t>What can hinder recovery?</a:t>
              </a:r>
            </a:p>
          </p:txBody>
        </p:sp>
        <p:sp>
          <p:nvSpPr>
            <p:cNvPr name="TextBox 4" id="4"/>
            <p:cNvSpPr txBox="true"/>
            <p:nvPr/>
          </p:nvSpPr>
          <p:spPr>
            <a:xfrm rot="0">
              <a:off x="0" y="3299039"/>
              <a:ext cx="19247056" cy="2778857"/>
            </a:xfrm>
            <a:prstGeom prst="rect">
              <a:avLst/>
            </a:prstGeom>
          </p:spPr>
          <p:txBody>
            <a:bodyPr anchor="t" rtlCol="false" tIns="0" lIns="0" bIns="0" rIns="0">
              <a:spAutoFit/>
            </a:bodyPr>
            <a:lstStyle/>
            <a:p>
              <a:pPr algn="l">
                <a:lnSpc>
                  <a:spcPts val="4200"/>
                </a:lnSpc>
              </a:pPr>
              <a:r>
                <a:rPr lang="en-US" sz="2800">
                  <a:solidFill>
                    <a:srgbClr val="0C0C0C"/>
                  </a:solidFill>
                  <a:latin typeface="Muli"/>
                  <a:ea typeface="Muli"/>
                  <a:cs typeface="Muli"/>
                  <a:sym typeface="Muli"/>
                </a:rPr>
                <a:t>Inadequate and ineffective professional help/ substance abuse/ traumatic experiences/ undignified treatment by others/ negative self-image/ lack of self-confidence/ lack of trust from significant others/ being caught off guard by triggers and pitfalls/ lack of information about healthy and useful coping strategies/ stigma/ shame</a:t>
              </a:r>
            </a:p>
          </p:txBody>
        </p:sp>
      </p:grpSp>
      <p:sp>
        <p:nvSpPr>
          <p:cNvPr name="TextBox 5" id="5"/>
          <p:cNvSpPr txBox="true"/>
          <p:nvPr/>
        </p:nvSpPr>
        <p:spPr>
          <a:xfrm rot="0">
            <a:off x="1926354" y="8909051"/>
            <a:ext cx="1283494" cy="349249"/>
          </a:xfrm>
          <a:prstGeom prst="rect">
            <a:avLst/>
          </a:prstGeom>
        </p:spPr>
        <p:txBody>
          <a:bodyPr anchor="t" rtlCol="false" tIns="0" lIns="0" bIns="0" rIns="0">
            <a:spAutoFit/>
          </a:bodyPr>
          <a:lstStyle/>
          <a:p>
            <a:pPr algn="ctr">
              <a:lnSpc>
                <a:spcPts val="2800"/>
              </a:lnSpc>
            </a:pPr>
            <a:r>
              <a:rPr lang="en-US" sz="2000">
                <a:solidFill>
                  <a:srgbClr val="000000"/>
                </a:solidFill>
                <a:latin typeface="Muli"/>
                <a:ea typeface="Muli"/>
                <a:cs typeface="Muli"/>
                <a:sym typeface="Muli"/>
              </a:rPr>
              <a:t>Kruit, 2021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8A1CC"/>
        </a:solidFill>
      </p:bgPr>
    </p:bg>
    <p:spTree>
      <p:nvGrpSpPr>
        <p:cNvPr id="1" name=""/>
        <p:cNvGrpSpPr/>
        <p:nvPr/>
      </p:nvGrpSpPr>
      <p:grpSpPr>
        <a:xfrm>
          <a:off x="0" y="0"/>
          <a:ext cx="0" cy="0"/>
          <a:chOff x="0" y="0"/>
          <a:chExt cx="0" cy="0"/>
        </a:xfrm>
      </p:grpSpPr>
      <p:sp>
        <p:nvSpPr>
          <p:cNvPr name="Freeform 2" id="2"/>
          <p:cNvSpPr/>
          <p:nvPr/>
        </p:nvSpPr>
        <p:spPr>
          <a:xfrm flipH="false" flipV="false" rot="0">
            <a:off x="11098561" y="1299836"/>
            <a:ext cx="5434205" cy="7460130"/>
          </a:xfrm>
          <a:custGeom>
            <a:avLst/>
            <a:gdLst/>
            <a:ahLst/>
            <a:cxnLst/>
            <a:rect r="r" b="b" t="t" l="l"/>
            <a:pathLst>
              <a:path h="7460130" w="5434205">
                <a:moveTo>
                  <a:pt x="0" y="0"/>
                </a:moveTo>
                <a:lnTo>
                  <a:pt x="5434205" y="0"/>
                </a:lnTo>
                <a:lnTo>
                  <a:pt x="5434205" y="7460130"/>
                </a:lnTo>
                <a:lnTo>
                  <a:pt x="0" y="7460130"/>
                </a:lnTo>
                <a:lnTo>
                  <a:pt x="0" y="0"/>
                </a:lnTo>
                <a:close/>
              </a:path>
            </a:pathLst>
          </a:custGeom>
          <a:blipFill>
            <a:blip r:embed="rId2"/>
            <a:stretch>
              <a:fillRect l="0" t="0" r="0" b="-3045"/>
            </a:stretch>
          </a:blipFill>
          <a:ln w="38100" cap="sq">
            <a:solidFill>
              <a:srgbClr val="000000"/>
            </a:solidFill>
            <a:prstDash val="solid"/>
            <a:miter/>
          </a:ln>
        </p:spPr>
      </p:sp>
      <p:grpSp>
        <p:nvGrpSpPr>
          <p:cNvPr name="Group 3" id="3"/>
          <p:cNvGrpSpPr/>
          <p:nvPr/>
        </p:nvGrpSpPr>
        <p:grpSpPr>
          <a:xfrm rot="0">
            <a:off x="1028700" y="746193"/>
            <a:ext cx="7741880" cy="8794614"/>
            <a:chOff x="0" y="0"/>
            <a:chExt cx="10322507" cy="11726152"/>
          </a:xfrm>
        </p:grpSpPr>
        <p:sp>
          <p:nvSpPr>
            <p:cNvPr name="TextBox 4" id="4"/>
            <p:cNvSpPr txBox="true"/>
            <p:nvPr/>
          </p:nvSpPr>
          <p:spPr>
            <a:xfrm rot="0">
              <a:off x="0" y="-295275"/>
              <a:ext cx="10322507" cy="6391275"/>
            </a:xfrm>
            <a:prstGeom prst="rect">
              <a:avLst/>
            </a:prstGeom>
          </p:spPr>
          <p:txBody>
            <a:bodyPr anchor="t" rtlCol="false" tIns="0" lIns="0" bIns="0" rIns="0">
              <a:spAutoFit/>
            </a:bodyPr>
            <a:lstStyle/>
            <a:p>
              <a:pPr algn="l">
                <a:lnSpc>
                  <a:spcPts val="12000"/>
                </a:lnSpc>
              </a:pPr>
              <a:r>
                <a:rPr lang="en-US" b="true" sz="10000" spc="-100">
                  <a:solidFill>
                    <a:srgbClr val="FF5757"/>
                  </a:solidFill>
                  <a:latin typeface="Agrandir Medium"/>
                  <a:ea typeface="Agrandir Medium"/>
                  <a:cs typeface="Agrandir Medium"/>
                  <a:sym typeface="Agrandir Medium"/>
                </a:rPr>
                <a:t>The role of art in recovery</a:t>
              </a:r>
            </a:p>
          </p:txBody>
        </p:sp>
        <p:sp>
          <p:nvSpPr>
            <p:cNvPr name="TextBox 5" id="5"/>
            <p:cNvSpPr txBox="true"/>
            <p:nvPr/>
          </p:nvSpPr>
          <p:spPr>
            <a:xfrm rot="0">
              <a:off x="0" y="6813622"/>
              <a:ext cx="9052507" cy="4912530"/>
            </a:xfrm>
            <a:prstGeom prst="rect">
              <a:avLst/>
            </a:prstGeom>
          </p:spPr>
          <p:txBody>
            <a:bodyPr anchor="t" rtlCol="false" tIns="0" lIns="0" bIns="0" rIns="0">
              <a:spAutoFit/>
            </a:bodyPr>
            <a:lstStyle/>
            <a:p>
              <a:pPr algn="l">
                <a:lnSpc>
                  <a:spcPts val="4200"/>
                </a:lnSpc>
              </a:pPr>
              <a:r>
                <a:rPr lang="en-US" sz="2800">
                  <a:solidFill>
                    <a:srgbClr val="0C0C0C"/>
                  </a:solidFill>
                  <a:latin typeface="Muli"/>
                  <a:ea typeface="Muli"/>
                  <a:cs typeface="Muli"/>
                  <a:sym typeface="Muli"/>
                </a:rPr>
                <a:t>self-expression- visual language- symbolism- finding meaning- from your head to your hands- means of communication- relaxation- physical activity- becoming visible to your surroundings- developing a new identity- using your senses- finding peace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DAGCFpXuiXs</dc:identifier>
  <dcterms:modified xsi:type="dcterms:W3CDTF">2011-08-01T06:04:30Z</dcterms:modified>
  <cp:revision>1</cp:revision>
  <dc:title>Beroepsproduct 2 Begeleiden van groepen</dc:title>
</cp:coreProperties>
</file>